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3" r:id="rId33"/>
    <p:sldId id="296" r:id="rId34"/>
    <p:sldId id="288" r:id="rId35"/>
    <p:sldId id="289" r:id="rId36"/>
    <p:sldId id="290" r:id="rId37"/>
    <p:sldId id="291" r:id="rId38"/>
    <p:sldId id="294" r:id="rId39"/>
    <p:sldId id="297" r:id="rId40"/>
    <p:sldId id="295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8" r:id="rId49"/>
    <p:sldId id="309" r:id="rId50"/>
    <p:sldId id="307" r:id="rId51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4622"/>
  </p:normalViewPr>
  <p:slideViewPr>
    <p:cSldViewPr>
      <p:cViewPr varScale="1">
        <p:scale>
          <a:sx n="129" d="100"/>
          <a:sy n="129" d="100"/>
        </p:scale>
        <p:origin x="19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F638-75A6-4DD3-834E-7E4DBC47F334}" type="datetimeFigureOut">
              <a:rPr lang="pt-BR" smtClean="0"/>
              <a:pPr/>
              <a:t>22/01/18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039D-7C6F-4BF1-8217-63112A10BC07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Relationship Id="rId3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3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3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emf"/><Relationship Id="rId3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Relationship Id="rId3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3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Relationship Id="rId3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Relationship Id="rId3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eg"/><Relationship Id="rId3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Relationship Id="rId3" Type="http://schemas.openxmlformats.org/officeDocument/2006/relationships/image" Target="../media/image6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eg"/><Relationship Id="rId3" Type="http://schemas.openxmlformats.org/officeDocument/2006/relationships/image" Target="../media/image6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emf"/><Relationship Id="rId3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eg"/><Relationship Id="rId3" Type="http://schemas.openxmlformats.org/officeDocument/2006/relationships/image" Target="../media/image7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jpeg"/><Relationship Id="rId3" Type="http://schemas.openxmlformats.org/officeDocument/2006/relationships/image" Target="../media/image7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eg"/><Relationship Id="rId3" Type="http://schemas.openxmlformats.org/officeDocument/2006/relationships/image" Target="../media/image7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eg"/><Relationship Id="rId3" Type="http://schemas.openxmlformats.org/officeDocument/2006/relationships/image" Target="../media/image7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eg"/><Relationship Id="rId3" Type="http://schemas.openxmlformats.org/officeDocument/2006/relationships/image" Target="../media/image7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jpeg"/><Relationship Id="rId3" Type="http://schemas.openxmlformats.org/officeDocument/2006/relationships/image" Target="../media/image8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squisa.estudantes@capes.gov.b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logo capes.gif"/>
          <p:cNvPicPr>
            <a:picLocks noChangeAspect="1"/>
          </p:cNvPicPr>
          <p:nvPr/>
        </p:nvPicPr>
        <p:blipFill>
          <a:blip r:embed="rId2" cstate="print"/>
          <a:srcRect r="47115"/>
          <a:stretch>
            <a:fillRect/>
          </a:stretch>
        </p:blipFill>
        <p:spPr>
          <a:xfrm>
            <a:off x="3352227" y="785566"/>
            <a:ext cx="1939853" cy="1131266"/>
          </a:xfrm>
          <a:prstGeom prst="rect">
            <a:avLst/>
          </a:prstGeom>
        </p:spPr>
      </p:pic>
      <p:pic>
        <p:nvPicPr>
          <p:cNvPr id="7" name="Imagem 6" descr="uf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76673"/>
            <a:ext cx="1036314" cy="129614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" y="25794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Boletim Informativo dos Resultados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da Pesquisa com os Estudantes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do Sistema UAB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0840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2017</a:t>
            </a:r>
            <a:endParaRPr lang="pt-BR" dirty="0"/>
          </a:p>
        </p:txBody>
      </p:sp>
      <p:pic>
        <p:nvPicPr>
          <p:cNvPr id="10" name="Imagem 9" descr="logo-original-fundo-cla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4664"/>
            <a:ext cx="1488286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63" t="2118" r="2695"/>
          <a:stretch>
            <a:fillRect/>
          </a:stretch>
        </p:blipFill>
        <p:spPr bwMode="auto">
          <a:xfrm>
            <a:off x="251520" y="908720"/>
            <a:ext cx="85929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38402" y="1834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9 - Fatores que precisam ser melhorados no curso.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1" y="5589240"/>
            <a:ext cx="859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gráfico apresenta o </a:t>
            </a:r>
            <a:r>
              <a:rPr lang="pt-BR" dirty="0" err="1" smtClean="0"/>
              <a:t>ranqueamento</a:t>
            </a:r>
            <a:r>
              <a:rPr lang="pt-BR" dirty="0" smtClean="0"/>
              <a:t> dos fatores com maiores frequências de marcações.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297253"/>
            <a:ext cx="8899503" cy="443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44462" y="188640"/>
            <a:ext cx="872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9 - Fatores que precisam ser melhorados no curso.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116632"/>
            <a:ext cx="3360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10 - A qualidade do material didático disponibilizado pela Instituição de Ensino é/foi: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4709" t="2604" r="2689"/>
          <a:stretch>
            <a:fillRect/>
          </a:stretch>
        </p:blipFill>
        <p:spPr bwMode="auto">
          <a:xfrm>
            <a:off x="3611904" y="56663"/>
            <a:ext cx="533835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8972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9074" y="1429326"/>
            <a:ext cx="4334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 76,9% dos estudantes, a qualidade</a:t>
            </a:r>
          </a:p>
          <a:p>
            <a:r>
              <a:rPr lang="pt-BR" dirty="0" smtClean="0"/>
              <a:t>do material didático ofertado pela IES foi considerada ‘Ótima/Boa’. As Regiões Sul (33,5%) e  Sudeste (30%) alcançaram taxas acima da média nacional de 27,9%, na classificação ‘Ótima’.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7295" y="576774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Centro-Oeste (26%), Norte (27,8%) e Nordeste (21,4%) registraram as menores taxas, ficando abaixo da média nacional no quesito de ótimos materiais didáticos.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13199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11 - Em quais formatos os materiais didáticos do curso são/foram entregues?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5208" r="2689"/>
          <a:stretch>
            <a:fillRect/>
          </a:stretch>
        </p:blipFill>
        <p:spPr bwMode="auto">
          <a:xfrm>
            <a:off x="4499992" y="576064"/>
            <a:ext cx="422735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73388"/>
            <a:ext cx="66770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1520" y="89650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acordo com as respostas, PDF para leitura no AVA (59,2%) e</a:t>
            </a:r>
          </a:p>
          <a:p>
            <a:r>
              <a:rPr lang="pt-BR" dirty="0" smtClean="0"/>
              <a:t>impressos pelos próprios alunos (48,8%) registraram as maiores frequências.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19" y="2211157"/>
            <a:ext cx="396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Norte (62%) e Sudeste (60,2%) obtiveram as maiores taxas de acesso para leitura no AVA.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8571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12 - Se a adequação do conteúdo do material didático, disponibilizado pela Instituição de Ensino, atende as necessidades de formação do curso: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14" t="3016" r="2914"/>
          <a:stretch>
            <a:fillRect/>
          </a:stretch>
        </p:blipFill>
        <p:spPr bwMode="auto">
          <a:xfrm>
            <a:off x="3923928" y="260648"/>
            <a:ext cx="4752528" cy="295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939" y="3429000"/>
            <a:ext cx="6105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02679" y="1750099"/>
            <a:ext cx="2232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92,2% dos estudantes a adequação entre</a:t>
            </a:r>
          </a:p>
          <a:p>
            <a:r>
              <a:rPr lang="pt-BR" dirty="0" smtClean="0"/>
              <a:t>conteúdo e  necessidades das </a:t>
            </a:r>
          </a:p>
          <a:p>
            <a:r>
              <a:rPr lang="pt-BR" dirty="0" smtClean="0"/>
              <a:t>atividades atende </a:t>
            </a:r>
          </a:p>
          <a:p>
            <a:r>
              <a:rPr lang="pt-BR" dirty="0" smtClean="0"/>
              <a:t>totalmente (47,1%) </a:t>
            </a:r>
          </a:p>
          <a:p>
            <a:r>
              <a:rPr lang="pt-BR" dirty="0" smtClean="0"/>
              <a:t>ou parcialmente (45,1%). As taxas de não atendimento ficaram em 3,1%. As regiões Nordeste (4,3%) e Norte (3,6%)  registraram taxas de não atendimento acima da média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18112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13 - A atualidade dos temas abordados é/foi: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84" t="3016" r="4484"/>
          <a:stretch>
            <a:fillRect/>
          </a:stretch>
        </p:blipFill>
        <p:spPr bwMode="auto">
          <a:xfrm>
            <a:off x="3779912" y="332656"/>
            <a:ext cx="4896544" cy="314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74" y="3927674"/>
            <a:ext cx="8843714" cy="209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9512" y="916909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84,5% das respostas indicaram que a atualidade dos temas foi ótima/boa.  As regiões Sul (38,1%), Sudeste (35,1%)e Norte (34,6%) obtiveram as melhores taxas, ficando  acima da média nacional (33,9%).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2914"/>
          <a:stretch>
            <a:fillRect/>
          </a:stretch>
        </p:blipFill>
        <p:spPr bwMode="auto">
          <a:xfrm>
            <a:off x="3563888" y="260648"/>
            <a:ext cx="5112568" cy="31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23528" y="26064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14 - Quando estou em dificuldades com as disciplinas eu procuro: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699470"/>
            <a:ext cx="7134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3528" y="123259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39,9% dos respondentes, nos momentos de dificuldades com as disciplinas procuram ou procuravam a ‘tutoria a distância’, seguido de ‘tentar resolver só’ (31,9%) e ‘ajuda do colega de classe’ (28,6%). Para 25,3%, não houve dificuldades.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1663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15 - Como você considera o seu desempenho acadêmico: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8848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3239" t="4129" r="7233"/>
          <a:stretch/>
        </p:blipFill>
        <p:spPr>
          <a:xfrm>
            <a:off x="3968784" y="224242"/>
            <a:ext cx="4419641" cy="28447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3528" y="1052736"/>
            <a:ext cx="364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75,5% consideram o próprio desempenho muito satisfatório ou satisfatório. As regiões Sudeste (19,4%) e Sul (19%) indicaram taxas de ‘muito satisfatório’ acima da média nacional (17%).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7504" y="5951021"/>
            <a:ext cx="89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menores taxas de insatisfação (ruim/péssimo) quanto ao desempenho vieram dos estudantes das regiões Sudeste e Nordeste.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4645" y="1886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16 - Tempo médio que você leva/levava para concluir e postar as respostas das atividades.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345" t="2907" r="1345"/>
          <a:stretch>
            <a:fillRect/>
          </a:stretch>
        </p:blipFill>
        <p:spPr bwMode="auto">
          <a:xfrm>
            <a:off x="3516190" y="188640"/>
            <a:ext cx="51602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12976"/>
            <a:ext cx="7248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34645" y="1492478"/>
            <a:ext cx="328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81,3% dos casos indicaram tempo médio de até 10 dias para concluir e postar as atividades.  Para  49%, em até 5 dias.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30154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Norte (55,8%) e Sudeste (52,3%) registraram as maiores taxas de conclusão </a:t>
            </a:r>
          </a:p>
          <a:p>
            <a:r>
              <a:rPr lang="pt-BR" dirty="0" smtClean="0"/>
              <a:t>em até 5 dias, ficando acima da média nacional.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17061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 17 - O papel da Instituição no que se refere a sua participação em Congressos e Seminários Científicos foi: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2914"/>
          <a:stretch>
            <a:fillRect/>
          </a:stretch>
        </p:blipFill>
        <p:spPr bwMode="auto">
          <a:xfrm>
            <a:off x="3563888" y="188640"/>
            <a:ext cx="5040560" cy="307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97746"/>
            <a:ext cx="79914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32290" y="1512056"/>
            <a:ext cx="3259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55,7% dos estudantes houve divulgação ou incentivo. Outros  42,3% apontam que não houve estímulo e 5,9% afirma que houve estímulo, mas não se interessaram.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logo capes.gif"/>
          <p:cNvPicPr>
            <a:picLocks noChangeAspect="1"/>
          </p:cNvPicPr>
          <p:nvPr/>
        </p:nvPicPr>
        <p:blipFill>
          <a:blip r:embed="rId2" cstate="print"/>
          <a:srcRect r="41772" b="5190"/>
          <a:stretch>
            <a:fillRect/>
          </a:stretch>
        </p:blipFill>
        <p:spPr>
          <a:xfrm>
            <a:off x="4097887" y="6021288"/>
            <a:ext cx="1003749" cy="504056"/>
          </a:xfrm>
          <a:prstGeom prst="rect">
            <a:avLst/>
          </a:prstGeom>
        </p:spPr>
      </p:pic>
      <p:pic>
        <p:nvPicPr>
          <p:cNvPr id="7" name="Imagem 6" descr="uf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9521" y="5949280"/>
            <a:ext cx="537979" cy="6728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522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Projeto Pesquisa </a:t>
            </a:r>
          </a:p>
          <a:p>
            <a:pPr algn="ctr"/>
            <a:r>
              <a:rPr lang="pt-BR" sz="1600" b="1" dirty="0" smtClean="0"/>
              <a:t>com os Estudantes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3" y="677302"/>
            <a:ext cx="820891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Resultados </a:t>
            </a:r>
            <a:r>
              <a:rPr lang="pt-BR" b="1" dirty="0"/>
              <a:t>da Pesquisa com os Estudantes do Sistema UAB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Em janeiro de 2017, A DED/CAPES aplicou um questionário, em escala nacional, com o objetivo de obter mais informações a respeito da percepção sobre a qualidade dos cursos e o grau de expectativa dos estudantes que ingressaram no Sistema UAB.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A partir das repostas, foi possível sistematizar alguns fatores acadêmicos, tutoriais e pessoais em relação à interação entre os alunos, tutores, coordenadores e professores e os recursos educacionais utilizados nos cursos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Ao </a:t>
            </a:r>
            <a:r>
              <a:rPr lang="pt-BR" dirty="0"/>
              <a:t>compartilharmos os resultados por meio deste boletim informativo, queremos </a:t>
            </a:r>
            <a:r>
              <a:rPr lang="pt-BR" dirty="0" smtClean="0"/>
              <a:t>agradecer os </a:t>
            </a:r>
            <a:r>
              <a:rPr lang="pt-BR" dirty="0"/>
              <a:t>estudantes pelas considerações a nós destinadas.</a:t>
            </a:r>
          </a:p>
          <a:p>
            <a:r>
              <a:rPr lang="pt-BR" dirty="0"/>
              <a:t> </a:t>
            </a:r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  <p:pic>
        <p:nvPicPr>
          <p:cNvPr id="10" name="Imagem 9" descr="logo-original-fundo-cla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1636" y="5877272"/>
            <a:ext cx="76650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Pergunta 18 - Formas de avaliações que o curso contempla/contemplou:</a:t>
            </a: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1570" t="2114" r="2689"/>
          <a:stretch>
            <a:fillRect/>
          </a:stretch>
        </p:blipFill>
        <p:spPr bwMode="auto">
          <a:xfrm>
            <a:off x="1475656" y="1124744"/>
            <a:ext cx="6048672" cy="4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Pergunta 18 - Formas de avaliações que o curso contempla/contemplou:</a:t>
            </a:r>
            <a:endParaRPr lang="pt-B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5788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70633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19 - Avaliação sobre  o Ambiente Virtual de Ensino e Aprendizagem do curso: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979" t="2635" r="4547"/>
          <a:stretch>
            <a:fillRect/>
          </a:stretch>
        </p:blipFill>
        <p:spPr bwMode="auto">
          <a:xfrm>
            <a:off x="3404298" y="356464"/>
            <a:ext cx="46960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80799"/>
            <a:ext cx="8277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1715" y="1502392"/>
            <a:ext cx="273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 81,5% de  ótimo/bom’ o AVA indica que está bem avaliado.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1715" y="5735961"/>
            <a:ext cx="863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Sul (30,8%), Norte (29,6%) e Sudeste (28,9%) apresentaram taxas de ‘ótimo’ acima da média nacional (27,6%).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606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20 - Recursos didáticos mais ofertados pela IES: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5619" r="2914"/>
          <a:stretch>
            <a:fillRect/>
          </a:stretch>
        </p:blipFill>
        <p:spPr bwMode="auto">
          <a:xfrm>
            <a:off x="3059832" y="371103"/>
            <a:ext cx="50897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39455"/>
            <a:ext cx="63436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3326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21 – Realiza/realizou atividades em laboratórios pedagógicos compatíveis com as necessidades do curso?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2604" r="2689"/>
          <a:stretch>
            <a:fillRect/>
          </a:stretch>
        </p:blipFill>
        <p:spPr bwMode="auto">
          <a:xfrm>
            <a:off x="3707904" y="332656"/>
            <a:ext cx="4536504" cy="28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398" y="3212976"/>
            <a:ext cx="637327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9512" y="1746700"/>
            <a:ext cx="2376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45,9% dos estudantes não há/houve atividades</a:t>
            </a:r>
          </a:p>
          <a:p>
            <a:r>
              <a:rPr lang="pt-BR" dirty="0" smtClean="0"/>
              <a:t>em laboratórios compativeis com as necessidades do curso, outros 25,4% </a:t>
            </a:r>
          </a:p>
          <a:p>
            <a:r>
              <a:rPr lang="pt-BR" dirty="0" smtClean="0"/>
              <a:t>indicaram que há/houve,  mas de forma limitada.  Esse indicador</a:t>
            </a:r>
          </a:p>
          <a:p>
            <a:r>
              <a:rPr lang="pt-BR" dirty="0" smtClean="0"/>
              <a:t>apresenta um dos principais fatores</a:t>
            </a:r>
          </a:p>
          <a:p>
            <a:r>
              <a:rPr lang="pt-BR" dirty="0" smtClean="0"/>
              <a:t>a serem melhorados, na visão  dos 46.459 estudantes que </a:t>
            </a:r>
          </a:p>
          <a:p>
            <a:r>
              <a:rPr lang="pt-BR" dirty="0" smtClean="0"/>
              <a:t>finalizaram a pesquisa.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3102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22 - Tipos de tutoria que o curso contempla/contemplou.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2604" r="5828"/>
          <a:stretch>
            <a:fillRect/>
          </a:stretch>
        </p:blipFill>
        <p:spPr bwMode="auto">
          <a:xfrm>
            <a:off x="3312911" y="908720"/>
            <a:ext cx="50245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7581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4636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23 - Escolheu o curso por:</a:t>
            </a:r>
            <a:endParaRPr lang="pt-B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7591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1953" t="5640" r="668"/>
          <a:stretch/>
        </p:blipFill>
        <p:spPr>
          <a:xfrm>
            <a:off x="3563888" y="307316"/>
            <a:ext cx="5112569" cy="297766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3528" y="57110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região Norte (10%) registrou a maior taxa ‘falta de alternativas’, bem acima</a:t>
            </a:r>
          </a:p>
          <a:p>
            <a:r>
              <a:rPr lang="pt-BR" dirty="0" smtClean="0"/>
              <a:t>da média nacional (5,7%). Já a região Sul (43%) registrou maiores taxa de ‘necessidade de formação na área que atua’ e ‘progressão na carreira’ (39,7%) 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535" y="6023029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Nordeste (44,6%) e Sudeste (43,2%) registraram maiores taxas de afinidade/ vocação.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3230" y="300839"/>
            <a:ext cx="537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24 - Nível de motivação em relação ao curso.</a:t>
            </a:r>
            <a:endParaRPr lang="pt-B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9192"/>
          <a:stretch>
            <a:fillRect/>
          </a:stretch>
        </p:blipFill>
        <p:spPr bwMode="auto">
          <a:xfrm>
            <a:off x="3980466" y="962837"/>
            <a:ext cx="4680520" cy="305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72" y="4365104"/>
            <a:ext cx="8020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23230" y="1466049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73,4% dos estudantes indicaram motivação ‘muita alta’ ou ‘alta’. As maiores taxas de ‘muita alta’ ficaram com as regiões Sudeste (27,4%), Sul (23,2%), Norte (23%), </a:t>
            </a:r>
          </a:p>
          <a:p>
            <a:r>
              <a:rPr lang="pt-BR" dirty="0" smtClean="0"/>
              <a:t>Nordeste (20,9%) e Centro-Oeste (20,6%).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3326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25 - Nos primeiros meses do curso, qual era o seu nível de experiência na área escolhida?</a:t>
            </a:r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7623"/>
          <a:stretch>
            <a:fillRect/>
          </a:stretch>
        </p:blipFill>
        <p:spPr bwMode="auto">
          <a:xfrm>
            <a:off x="3995936" y="476672"/>
            <a:ext cx="4824536" cy="30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95489"/>
            <a:ext cx="8620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5826" y="1735648"/>
            <a:ext cx="3837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88,5% indicaram nível de experiência </a:t>
            </a:r>
          </a:p>
          <a:p>
            <a:r>
              <a:rPr lang="pt-BR" dirty="0" smtClean="0"/>
              <a:t>na área entre muito bom e regular, </a:t>
            </a:r>
          </a:p>
          <a:p>
            <a:r>
              <a:rPr lang="pt-BR" dirty="0" smtClean="0"/>
              <a:t>durante os primeiros meses do curso.</a:t>
            </a:r>
          </a:p>
          <a:p>
            <a:r>
              <a:rPr lang="pt-BR" dirty="0" smtClean="0"/>
              <a:t>O que indica que já  atuavam</a:t>
            </a:r>
          </a:p>
          <a:p>
            <a:r>
              <a:rPr lang="pt-BR" dirty="0" smtClean="0"/>
              <a:t>na área quando buscaram a formação.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90262" y="15388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26 - Nível de habilidades com informática necessárias para utilização do Ambiente Virtual de Ensino e Aprendizagem nos 3 primeiros meses do curso: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914" t="3016" r="4484"/>
          <a:stretch>
            <a:fillRect/>
          </a:stretch>
        </p:blipFill>
        <p:spPr bwMode="auto">
          <a:xfrm>
            <a:off x="3779912" y="360040"/>
            <a:ext cx="49047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71" y="3744416"/>
            <a:ext cx="8924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90262" y="1915210"/>
            <a:ext cx="3618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93,8% demostraram ter</a:t>
            </a:r>
          </a:p>
          <a:p>
            <a:r>
              <a:rPr lang="pt-BR" dirty="0" smtClean="0"/>
              <a:t>habilidades com informática </a:t>
            </a:r>
          </a:p>
          <a:p>
            <a:r>
              <a:rPr lang="pt-BR" dirty="0" smtClean="0"/>
              <a:t>entre os níveis muito bom e regular.</a:t>
            </a:r>
          </a:p>
          <a:p>
            <a:r>
              <a:rPr lang="pt-BR" dirty="0" smtClean="0"/>
              <a:t>Com taxas de ‘muito bom’ melhores </a:t>
            </a:r>
          </a:p>
          <a:p>
            <a:r>
              <a:rPr lang="pt-BR" dirty="0" smtClean="0"/>
              <a:t>entre as regiões Sudeste (42,4%) e</a:t>
            </a:r>
          </a:p>
          <a:p>
            <a:r>
              <a:rPr lang="pt-BR" dirty="0" smtClean="0"/>
              <a:t>Sul (35,4%).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90262" y="6041858"/>
            <a:ext cx="665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região Norte (32,3%) apresentou a menor taxa de ‘muito bom’.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008"/>
            <a:ext cx="9144000" cy="647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1663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27 – Dificuldades com o tempo para realização das atividades no Ambiente Virtual de Aprendizagem do curso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3016" r="1345"/>
          <a:stretch>
            <a:fillRect/>
          </a:stretch>
        </p:blipFill>
        <p:spPr bwMode="auto">
          <a:xfrm>
            <a:off x="3707904" y="116632"/>
            <a:ext cx="51541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8486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95536" y="1515553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42,9% administrar trabalho e estudos é/foi o pricipal fator de dificuldade. Outros 38,5% disseram que não há/houve dificuldades.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5287" y="5919490"/>
            <a:ext cx="84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Sul (41,7%), Norte (40%), e Sudeste (39,1%) apresentaram taxas sem dificuldades acima da média nacional.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28 - Média horas de estudos semanais que são/foram dedicadas ao curso a distância (EaD)</a:t>
            </a:r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570" t="5619" r="2689"/>
          <a:stretch>
            <a:fillRect/>
          </a:stretch>
        </p:blipFill>
        <p:spPr bwMode="auto">
          <a:xfrm>
            <a:off x="1763688" y="1772816"/>
            <a:ext cx="5862505" cy="34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26064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29 - Locais em que você costuma/costumava acessar a internet para realização das atividades do curso.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2" t="1097" r="4547"/>
          <a:stretch>
            <a:fillRect/>
          </a:stretch>
        </p:blipFill>
        <p:spPr bwMode="auto">
          <a:xfrm>
            <a:off x="4067944" y="548680"/>
            <a:ext cx="4536504" cy="566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1520" y="1772816"/>
            <a:ext cx="3115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Casa (78,3%), trabalho (14,5%)</a:t>
            </a:r>
          </a:p>
          <a:p>
            <a:r>
              <a:rPr lang="pt-BR" dirty="0" smtClean="0"/>
              <a:t>e internet móvel (14,4%) foram</a:t>
            </a:r>
          </a:p>
          <a:p>
            <a:r>
              <a:rPr lang="pt-BR" dirty="0" smtClean="0"/>
              <a:t>os locais mais acessados para </a:t>
            </a:r>
          </a:p>
          <a:p>
            <a:r>
              <a:rPr lang="pt-BR" dirty="0" smtClean="0"/>
              <a:t>realização das atividades.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30652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29 - Locais em que você costuma/costumava acessar a internet para realização das atividades do curso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3696"/>
            <a:ext cx="6260674" cy="6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3326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30 - A qualidade da conexão à internet mais utilizada é/foi: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2604" r="13676"/>
          <a:stretch>
            <a:fillRect/>
          </a:stretch>
        </p:blipFill>
        <p:spPr bwMode="auto">
          <a:xfrm>
            <a:off x="3995936" y="260648"/>
            <a:ext cx="4536504" cy="320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55" y="3867497"/>
            <a:ext cx="86963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93346" y="1412776"/>
            <a:ext cx="35305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69,3% classificaram a internet</a:t>
            </a:r>
          </a:p>
          <a:p>
            <a:r>
              <a:rPr lang="pt-BR" dirty="0" smtClean="0"/>
              <a:t>mais utilizada para acesso as</a:t>
            </a:r>
          </a:p>
          <a:p>
            <a:r>
              <a:rPr lang="pt-BR" dirty="0" smtClean="0"/>
              <a:t>atividades  como Excelente/boa.</a:t>
            </a:r>
          </a:p>
          <a:p>
            <a:r>
              <a:rPr lang="pt-BR" dirty="0" smtClean="0"/>
              <a:t>No quadro abaixo pode-se observar</a:t>
            </a:r>
          </a:p>
          <a:p>
            <a:r>
              <a:rPr lang="pt-BR" dirty="0" smtClean="0"/>
              <a:t>que as regiões Norte e Nordeste </a:t>
            </a:r>
          </a:p>
          <a:p>
            <a:r>
              <a:rPr lang="pt-BR" dirty="0" smtClean="0"/>
              <a:t>apresentam maiores dificuldades</a:t>
            </a:r>
          </a:p>
          <a:p>
            <a:r>
              <a:rPr lang="pt-BR" dirty="0" smtClean="0"/>
              <a:t>com a conexão.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33265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31 – Sobre a interação com tutores via Ambiente Virtual de Aprendizagem.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3139" t="3874" r="2689" b="7389"/>
          <a:stretch>
            <a:fillRect/>
          </a:stretch>
        </p:blipFill>
        <p:spPr bwMode="auto">
          <a:xfrm>
            <a:off x="3851920" y="1052736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95536" y="1537961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52,3% indicam que houve </a:t>
            </a:r>
          </a:p>
          <a:p>
            <a:r>
              <a:rPr lang="pt-BR" dirty="0" smtClean="0"/>
              <a:t>interação de maneira boa </a:t>
            </a:r>
          </a:p>
          <a:p>
            <a:r>
              <a:rPr lang="pt-BR" dirty="0" smtClean="0"/>
              <a:t>ou regular, mas que precisa</a:t>
            </a:r>
          </a:p>
          <a:p>
            <a:r>
              <a:rPr lang="pt-BR" dirty="0" smtClean="0"/>
              <a:t>melhorar o aproveitamento </a:t>
            </a:r>
          </a:p>
          <a:p>
            <a:r>
              <a:rPr lang="pt-BR" dirty="0" smtClean="0"/>
              <a:t>dos contatos. Outros 37% </a:t>
            </a:r>
          </a:p>
          <a:p>
            <a:r>
              <a:rPr lang="pt-BR" dirty="0" smtClean="0"/>
              <a:t>apontaram ser/ter sido ótima a interação, com muita regularidade e  aproveitamento.  A interação com os tutores foi Ruim/péssima para apenas 5,5% dos estudantes.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31 – Sobre a interação com tutores via Ambiente Virtual de Aprendizagem</a:t>
            </a:r>
            <a:endParaRPr lang="pt-B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46" y="1921892"/>
            <a:ext cx="7465762" cy="294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32 - Principais insatisfações quanto ao processo de tutoria via Ambiente Virtual de Aprendizagem. 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140" t="5619" r="2140"/>
          <a:stretch>
            <a:fillRect/>
          </a:stretch>
        </p:blipFill>
        <p:spPr bwMode="auto">
          <a:xfrm>
            <a:off x="3372440" y="948584"/>
            <a:ext cx="5377837" cy="31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51955"/>
            <a:ext cx="6505522" cy="213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3528" y="1233521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34,3% não há/houve</a:t>
            </a:r>
          </a:p>
          <a:p>
            <a:r>
              <a:rPr lang="pt-BR" dirty="0"/>
              <a:t>i</a:t>
            </a:r>
            <a:r>
              <a:rPr lang="pt-BR" dirty="0" smtClean="0"/>
              <a:t>nsatisfações. As maiores taxas de satisfação foram para as regiões Sul (40,6%) e  Sudeste (35,8%), ficando acima da média nacional.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3833172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fatores tempos das respostas (33,4%), forma de interação (24,1%) e qualidade das respostas  (22,2%)</a:t>
            </a:r>
          </a:p>
          <a:p>
            <a:r>
              <a:rPr lang="pt-BR" dirty="0" smtClean="0"/>
              <a:t>apresentaram as maiores insatisfações.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33 - Formas de comunicação com os tutores: 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l="1310" t="1880" r="1310"/>
          <a:stretch/>
        </p:blipFill>
        <p:spPr>
          <a:xfrm>
            <a:off x="3059832" y="1054779"/>
            <a:ext cx="5040560" cy="547056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1" y="1052736"/>
            <a:ext cx="3096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Fóruns, e-mails, chats</a:t>
            </a:r>
          </a:p>
          <a:p>
            <a:r>
              <a:rPr lang="pt-BR" dirty="0" smtClean="0"/>
              <a:t>e encontros presenciais </a:t>
            </a:r>
          </a:p>
          <a:p>
            <a:r>
              <a:rPr lang="pt-BR" dirty="0" smtClean="0"/>
              <a:t>aparecem, nesta ordem, como as formas de comunicação mais frequentes entre estudantes e tutores.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21244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33 - Formas de comunicação com os tutores: 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981" y="620688"/>
            <a:ext cx="6192688" cy="59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623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Pergunta  3 - Atua como professor da Educação Básica?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246" y="1037238"/>
            <a:ext cx="5429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9192" t="3016" r="15470"/>
          <a:stretch>
            <a:fillRect/>
          </a:stretch>
        </p:blipFill>
        <p:spPr bwMode="auto">
          <a:xfrm>
            <a:off x="99365" y="764704"/>
            <a:ext cx="34335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251520" y="3796005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Conforme ilustrado no gráfico acima, apenas 1,8% dos pesquisados que finalizaram o questionário não informaram se atuam ou não como professores da Educação Básica. Dos que informaram, 17.832 (38,4%) disseram atuar. Estudo comparativo entre os dados da tabela 1 pode-se observar que a região Sul (42,2%) foi onde registrou-se o maior percentual atuando como professores, seguido do Nordeste (40,4%), Norte (38,2%), Sudeste (35%) e Centro-Oeste (34,4%). Essas três últimas regiões do país ficaram abaixo da média nacional, aferida em 38,4%. Nas colunas constantes na tabela 1 é possível acompanhar a distribuição dos que atuam nas redes públicas, privada ou em ambas.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8742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 34 - Orientações que recebe/recebeu dos tutores: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547" t="3016" r="2979"/>
          <a:stretch>
            <a:fillRect/>
          </a:stretch>
        </p:blipFill>
        <p:spPr bwMode="auto">
          <a:xfrm>
            <a:off x="3543565" y="483121"/>
            <a:ext cx="51328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83521"/>
            <a:ext cx="8048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65013" y="1268760"/>
            <a:ext cx="3342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relação </a:t>
            </a:r>
            <a:r>
              <a:rPr lang="pt-BR" dirty="0"/>
              <a:t>à</a:t>
            </a:r>
            <a:r>
              <a:rPr lang="pt-BR" dirty="0" smtClean="0"/>
              <a:t>s orientações dos tutores, 73,1% indicaram serem ótimas ou boas. As regiões Sul (26,2%), Norte (24,9%) e Sudeste (23,9%) obtiveram percentuais ótimos acima da média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232477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 35 - Tempo médio que o tutor leva/levava para concluir e postar as respostas das atividades.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78" y="3949030"/>
            <a:ext cx="8219686" cy="214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2254" t="2728" r="3381"/>
          <a:stretch/>
        </p:blipFill>
        <p:spPr>
          <a:xfrm>
            <a:off x="3779912" y="502865"/>
            <a:ext cx="4896544" cy="291016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3967" y="1510927"/>
            <a:ext cx="2973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76,2% indicaram até 10 dias para o tutor postar as respostas. As regiões Norte (57,4%), Sul (53,9%) e Sudeste (52,8%) registraram os melhores índices de respostas em até 5 dias.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36 -  Avaliação do processo de correção das atividades pelo tutor.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4547" t="2907" r="1412" b="4452"/>
          <a:stretch>
            <a:fillRect/>
          </a:stretch>
        </p:blipFill>
        <p:spPr bwMode="auto">
          <a:xfrm>
            <a:off x="3826704" y="116632"/>
            <a:ext cx="50657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75057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1520" y="131463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37,2% o processo de </a:t>
            </a:r>
          </a:p>
          <a:p>
            <a:r>
              <a:rPr lang="pt-BR" dirty="0" smtClean="0"/>
              <a:t>avaliãção foi rápido e muito </a:t>
            </a:r>
          </a:p>
          <a:p>
            <a:r>
              <a:rPr lang="pt-BR" dirty="0" smtClean="0"/>
              <a:t>esclarecedor. Outros 24,3% indicaram com demora, mas com valor, significando uma taxa de 61,5% de aceitação.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7544" y="591383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regiões Norte (41,6%), Sul (40,4%) e Sudeste (37,9%) apresentaram melhor desempenho, ficando acima da média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37 - Quanto ao tutor a distância, o domínio do conteúdo é/foi: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547" t="3016" r="4547"/>
          <a:stretch>
            <a:fillRect/>
          </a:stretch>
        </p:blipFill>
        <p:spPr bwMode="auto">
          <a:xfrm>
            <a:off x="3923928" y="483121"/>
            <a:ext cx="4896544" cy="314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7497"/>
            <a:ext cx="8505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9512" y="1301443"/>
            <a:ext cx="3464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77,1% o domínio de conteúdo do tutor a distância</a:t>
            </a:r>
          </a:p>
          <a:p>
            <a:r>
              <a:rPr lang="pt-BR" dirty="0" smtClean="0"/>
              <a:t>foi ótimo ou bom. As avaliações ótimas foram mais predominantes nas regiões Sul (30,5%) e Norte (28,4%), ficando acima da média nacional  (27,3%).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3305" y="27935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38 - Quanto ao tutor a distância, a didática e a metodologia de ensino praticadas são/foram: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269" t="2604" r="4391"/>
          <a:stretch>
            <a:fillRect/>
          </a:stretch>
        </p:blipFill>
        <p:spPr bwMode="auto">
          <a:xfrm>
            <a:off x="3995936" y="393214"/>
            <a:ext cx="4680520" cy="30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19" y="4077072"/>
            <a:ext cx="8328646" cy="23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7721" y="1495415"/>
            <a:ext cx="3962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relação a metodologia de ensino do tutor a distância, para 88% foram satisfatórias ou regulares. As maiores taxas de satisfação foram nas regiões  Sul (60,9%), Norte e Sudeste (54,3%) e Centro-Oeste (54%). Somente a região Nordeste (48%) ficou abaixo da média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7057" y="26064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39 - Quanto ao tutor presencial, o domínio do conteúdo é/foi: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547" t="3016" r="4547"/>
          <a:stretch>
            <a:fillRect/>
          </a:stretch>
        </p:blipFill>
        <p:spPr bwMode="auto">
          <a:xfrm>
            <a:off x="3923928" y="548679"/>
            <a:ext cx="4824536" cy="30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949030"/>
            <a:ext cx="8991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79512" y="1541691"/>
            <a:ext cx="3808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65,3% o domínio de </a:t>
            </a:r>
          </a:p>
          <a:p>
            <a:r>
              <a:rPr lang="pt-BR" dirty="0" smtClean="0"/>
              <a:t>conteúdo do tutor presencial</a:t>
            </a:r>
          </a:p>
          <a:p>
            <a:r>
              <a:rPr lang="pt-BR" dirty="0" smtClean="0"/>
              <a:t>foi ótimo ou bom.  As melhores </a:t>
            </a:r>
          </a:p>
          <a:p>
            <a:r>
              <a:rPr lang="pt-BR" dirty="0" smtClean="0"/>
              <a:t>avaliações de ótimo foram para</a:t>
            </a:r>
          </a:p>
          <a:p>
            <a:r>
              <a:rPr lang="pt-BR" dirty="0" smtClean="0"/>
              <a:t>as regiões Sul (29,1%) e Norte (28,4%),</a:t>
            </a:r>
          </a:p>
          <a:p>
            <a:r>
              <a:rPr lang="pt-BR" dirty="0" smtClean="0"/>
              <a:t>quando ficaram acima da média </a:t>
            </a:r>
          </a:p>
          <a:p>
            <a:r>
              <a:rPr lang="pt-BR" dirty="0" smtClean="0"/>
              <a:t>nacional (28,1%).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1" y="476672"/>
            <a:ext cx="378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40 - Quanto ao tutor presencial, a didática e a metodologia de ensino praticadas são/foram: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135" t="2604" r="4391"/>
          <a:stretch>
            <a:fillRect/>
          </a:stretch>
        </p:blipFill>
        <p:spPr bwMode="auto">
          <a:xfrm>
            <a:off x="3933025" y="495059"/>
            <a:ext cx="499761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838" y="3867497"/>
            <a:ext cx="7514156" cy="22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83305" y="1628800"/>
            <a:ext cx="41550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 relação a metodologia de ensino </a:t>
            </a:r>
          </a:p>
          <a:p>
            <a:r>
              <a:rPr lang="pt-BR" dirty="0" smtClean="0"/>
              <a:t>do tutor presencial, para 76,5% foi </a:t>
            </a:r>
          </a:p>
          <a:p>
            <a:r>
              <a:rPr lang="pt-BR" dirty="0" smtClean="0"/>
              <a:t>satisfatória ou regular. As maiores </a:t>
            </a:r>
          </a:p>
          <a:p>
            <a:r>
              <a:rPr lang="pt-BR" dirty="0" smtClean="0"/>
              <a:t>taxas de satisfação foram para as regiões  </a:t>
            </a:r>
          </a:p>
          <a:p>
            <a:r>
              <a:rPr lang="pt-BR" dirty="0" smtClean="0"/>
              <a:t>Sul (55,7%), Centro-Oeste (55%) e</a:t>
            </a:r>
          </a:p>
          <a:p>
            <a:r>
              <a:rPr lang="pt-BR" dirty="0" smtClean="0"/>
              <a:t>Norte (51,8%), ficando acima da </a:t>
            </a:r>
          </a:p>
          <a:p>
            <a:r>
              <a:rPr lang="pt-BR" dirty="0" smtClean="0"/>
              <a:t>média nacional (50,8%).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9606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41 - Interação com os professores das disciplinas.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979" t="3016" r="6114"/>
          <a:stretch>
            <a:fillRect/>
          </a:stretch>
        </p:blipFill>
        <p:spPr bwMode="auto">
          <a:xfrm>
            <a:off x="3491880" y="339621"/>
            <a:ext cx="504589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0" y="4071133"/>
            <a:ext cx="8927976" cy="180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51520" y="1203717"/>
            <a:ext cx="3168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63,2% disseram ter tido ótima ou boa interação com o professores das disciplinas. As melhores ocorrências foram para as regiões Norte (22,8%), Sul (21,7%) e Centro-Oeste (21,5%), que ficaram acima da média nacional (19,9%).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411629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Considerações finais</a:t>
            </a:r>
          </a:p>
          <a:p>
            <a:endParaRPr lang="pt-BR" b="1" dirty="0" smtClean="0"/>
          </a:p>
          <a:p>
            <a:r>
              <a:rPr lang="pt-BR" dirty="0" smtClean="0"/>
              <a:t>De um modo geral, o Sistema UAB foi bem avaliado pelos estudantes pesquisados e, considerando a distribuição geográfica das ofertas, em muitos indicadores houve convergências de equidades entre as regiões. </a:t>
            </a:r>
          </a:p>
          <a:p>
            <a:r>
              <a:rPr lang="pt-BR" dirty="0" smtClean="0"/>
              <a:t>No quadro a seguir destacam-se os principais indicadores, classificando os percentuais de frequências, de maiores para menores, de acordo com os fatores abordados.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555" y="1"/>
            <a:ext cx="4476838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835492" cy="62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5" t="8223" r="2914"/>
          <a:stretch>
            <a:fillRect/>
          </a:stretch>
        </p:blipFill>
        <p:spPr bwMode="auto">
          <a:xfrm>
            <a:off x="340739" y="624429"/>
            <a:ext cx="4231261" cy="244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60522"/>
            <a:ext cx="74424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46038" y="129406"/>
            <a:ext cx="58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4 - Situação atual no curso da UAB: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88024" y="845021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Nota-se que 34% dos estudantes estavam cursando em agosto de 2017, enquanto 48,3% já </a:t>
            </a:r>
            <a:r>
              <a:rPr lang="pt-BR" dirty="0"/>
              <a:t>e</a:t>
            </a:r>
            <a:r>
              <a:rPr lang="pt-BR" dirty="0" smtClean="0"/>
              <a:t>stavam formados; 10%, evadidos (abandono do curso); 2,9%, com matrícula trancada e 4,8% não </a:t>
            </a:r>
            <a:r>
              <a:rPr lang="pt-BR" dirty="0"/>
              <a:t>responderam</a:t>
            </a:r>
            <a:r>
              <a:rPr lang="pt-BR" dirty="0" smtClean="0"/>
              <a:t> sobre a situação atual. Isso significa que 82,3% da amostra estava cursando ou já havia se formado.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119" y="5818038"/>
            <a:ext cx="4770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Maior evasão: Região Centro-Oeste (11,4%)</a:t>
            </a:r>
          </a:p>
          <a:p>
            <a:r>
              <a:rPr lang="pt-BR" dirty="0" smtClean="0"/>
              <a:t>Maior conclusão: Região Sul (57,5%)</a:t>
            </a:r>
          </a:p>
          <a:p>
            <a:r>
              <a:rPr lang="pt-BR" dirty="0" smtClean="0"/>
              <a:t>Maior % em atividade: Região Nordeste (38,4%)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" y="76470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Esses foram os resultados. 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Agradecemos sua participação. Para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maiores esclarecimentos, novas informações 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ou sugestões, utilize o canal de comunicação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estabelecido através do e-mail</a:t>
            </a:r>
          </a:p>
          <a:p>
            <a:pPr algn="ctr"/>
            <a:r>
              <a:rPr lang="pt-BR" sz="3200" b="1" dirty="0" smtClean="0">
                <a:solidFill>
                  <a:schemeClr val="accent1"/>
                </a:solidFill>
                <a:hlinkClick r:id="rId2"/>
              </a:rPr>
              <a:t>pesquisa.estudantes@capes.gov.br</a:t>
            </a:r>
            <a:r>
              <a:rPr lang="pt-BR" sz="3200" b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1624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Brasília/DF, Novembro de 2017</a:t>
            </a:r>
            <a:endParaRPr lang="pt-BR" dirty="0"/>
          </a:p>
        </p:txBody>
      </p:sp>
      <p:pic>
        <p:nvPicPr>
          <p:cNvPr id="4" name="Imagem 3" descr="1logo capes.gif"/>
          <p:cNvPicPr>
            <a:picLocks noChangeAspect="1"/>
          </p:cNvPicPr>
          <p:nvPr/>
        </p:nvPicPr>
        <p:blipFill>
          <a:blip r:embed="rId3" cstate="print"/>
          <a:srcRect r="41772" b="5190"/>
          <a:stretch>
            <a:fillRect/>
          </a:stretch>
        </p:blipFill>
        <p:spPr>
          <a:xfrm>
            <a:off x="4097887" y="6021288"/>
            <a:ext cx="1003749" cy="504056"/>
          </a:xfrm>
          <a:prstGeom prst="rect">
            <a:avLst/>
          </a:prstGeom>
        </p:spPr>
      </p:pic>
      <p:pic>
        <p:nvPicPr>
          <p:cNvPr id="5" name="Imagem 4" descr="uf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9521" y="5949280"/>
            <a:ext cx="537979" cy="6728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522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Projeto Pesquisa </a:t>
            </a:r>
          </a:p>
          <a:p>
            <a:pPr algn="ctr"/>
            <a:r>
              <a:rPr lang="pt-BR" sz="1600" b="1" dirty="0" smtClean="0"/>
              <a:t>com os Estudantes</a:t>
            </a:r>
            <a:endParaRPr lang="pt-BR" sz="1600" b="1" dirty="0"/>
          </a:p>
        </p:txBody>
      </p:sp>
      <p:pic>
        <p:nvPicPr>
          <p:cNvPr id="7" name="Imagem 6" descr="logo-original-fundo-cla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1636" y="5877272"/>
            <a:ext cx="76650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Pergunta 5 - Nota atribuída (sendo 1 muito insatisfeito e 5 muito satisfeito)</a:t>
            </a:r>
          </a:p>
          <a:p>
            <a:pPr algn="ctr"/>
            <a:r>
              <a:rPr lang="pt-BR" b="1" dirty="0" smtClean="0"/>
              <a:t> para o desempenho pessoal no curso: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3735" r="1592"/>
          <a:stretch/>
        </p:blipFill>
        <p:spPr bwMode="auto">
          <a:xfrm>
            <a:off x="2195736" y="1052736"/>
            <a:ext cx="4798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83568" y="501317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pode-se observar no gráfico acima, numa escala de 1 a 5, a maior média de satisfação, em relação ao desempenho pessoal no curso, ficou com a Região Sul (4,22) e a menor, com a Região Nordeste (4,03), a única abaixo da média nacional aferida em 4,14.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11837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6 - Recomenda o curso a alguém?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192" t="3016" r="9192"/>
          <a:stretch>
            <a:fillRect/>
          </a:stretch>
        </p:blipFill>
        <p:spPr bwMode="auto">
          <a:xfrm>
            <a:off x="539552" y="620688"/>
            <a:ext cx="4608512" cy="330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675066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796136" y="116632"/>
            <a:ext cx="29410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82% disseram que sim e 13,3% que sim, mas com ressalvas.  As maiores taxas de recomendações foram para as Regiões Sul (84,1%), </a:t>
            </a:r>
          </a:p>
          <a:p>
            <a:r>
              <a:rPr lang="pt-BR" dirty="0" smtClean="0"/>
              <a:t>Centro-Oeste (83,9%), Norte (83,8%), Sudeste (81,7%) e Nordeste (80,4%). E as </a:t>
            </a:r>
          </a:p>
          <a:p>
            <a:r>
              <a:rPr lang="pt-BR" dirty="0" smtClean="0"/>
              <a:t>maiores taxas de ressalvas para as Regiões Nordeste (14,5%), Sudeste (14,2%), </a:t>
            </a:r>
          </a:p>
          <a:p>
            <a:r>
              <a:rPr lang="pt-BR" dirty="0" smtClean="0"/>
              <a:t>Sul (11,4%), Centro-Oeste (11,1%) e Norte (10,9%).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2677" t="2220" r="2293"/>
          <a:stretch>
            <a:fillRect/>
          </a:stretch>
        </p:blipFill>
        <p:spPr bwMode="auto">
          <a:xfrm>
            <a:off x="4020614" y="188640"/>
            <a:ext cx="42958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98388" y="129406"/>
            <a:ext cx="3465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Pergunta 7 - Sobre o desempenho </a:t>
            </a:r>
          </a:p>
          <a:p>
            <a:r>
              <a:rPr lang="pt-BR" b="1" dirty="0" smtClean="0"/>
              <a:t>do curso que escolheu.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504" y="764704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83,6% dos estudantes, o curso esteve acima do esperado ou cumpriu bem as expectativas. As melhores avaliações  (além do esperado) ficaram com as Regiões  Sudeste (18%),  Sul (17,6%), Centro-Oeste (14,5%), Norte (13,2%) e Nordeste (12%).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381" y="3033219"/>
            <a:ext cx="7529092" cy="243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07801" y="5709798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67,8% dos estudantes disseram que o curso cumpriu bem as expectativas. Observa-se equidade nas taxas entre as regiões.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9" t="2968" r="2376"/>
          <a:stretch>
            <a:fillRect/>
          </a:stretch>
        </p:blipFill>
        <p:spPr bwMode="auto">
          <a:xfrm>
            <a:off x="1979712" y="188640"/>
            <a:ext cx="6777559" cy="335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23528" y="18864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Pergunta 8 - Fatores que poderiam contribuir ou contribuíram para a desistência.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20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0" y="5674603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 smtClean="0"/>
              <a:t>Os principais fatores que poderiam contribuir ou contribuíram para sua desistência foram: conciliar trabalho/estudo (40,7%), organização do tempo (26,9%), distância do polo (21,7%) e interação com tutoria (19,5%). Outros fatores com menores percentuais de frequências estão ilustrados no gráfico acima. O quadro por regiões permite outras análises comparativas entre os fatores.</a:t>
            </a:r>
            <a:endParaRPr lang="pt-B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2490</Words>
  <Application>Microsoft Macintosh PowerPoint</Application>
  <PresentationFormat>Apresentação na tela (4:3)</PresentationFormat>
  <Paragraphs>183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Ralph</dc:creator>
  <cp:lastModifiedBy>Usuário do Microsoft Office</cp:lastModifiedBy>
  <cp:revision>154</cp:revision>
  <cp:lastPrinted>2017-11-24T12:41:05Z</cp:lastPrinted>
  <dcterms:created xsi:type="dcterms:W3CDTF">2017-09-22T19:16:33Z</dcterms:created>
  <dcterms:modified xsi:type="dcterms:W3CDTF">2018-01-22T13:37:02Z</dcterms:modified>
</cp:coreProperties>
</file>